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</p:sldIdLst>
  <p:sldSz cy="5143500" cx="9144000"/>
  <p:notesSz cx="6858000" cy="9144000"/>
  <p:embeddedFontLst>
    <p:embeddedFont>
      <p:font typeface="PT Sans Narrow"/>
      <p:regular r:id="rId38"/>
      <p:bold r:id="rId39"/>
    </p:embeddedFont>
    <p:embeddedFont>
      <p:font typeface="Open Sans"/>
      <p:regular r:id="rId40"/>
      <p:bold r:id="rId41"/>
      <p:italic r:id="rId42"/>
      <p:boldItalic r:id="rId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OpenSans-regular.fntdata"/><Relationship Id="rId20" Type="http://schemas.openxmlformats.org/officeDocument/2006/relationships/slide" Target="slides/slide15.xml"/><Relationship Id="rId42" Type="http://schemas.openxmlformats.org/officeDocument/2006/relationships/font" Target="fonts/OpenSans-italic.fntdata"/><Relationship Id="rId41" Type="http://schemas.openxmlformats.org/officeDocument/2006/relationships/font" Target="fonts/OpenSans-bold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43" Type="http://schemas.openxmlformats.org/officeDocument/2006/relationships/font" Target="fonts/OpenSans-boldItalic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font" Target="fonts/PTSansNarrow-bold.fntdata"/><Relationship Id="rId16" Type="http://schemas.openxmlformats.org/officeDocument/2006/relationships/slide" Target="slides/slide11.xml"/><Relationship Id="rId38" Type="http://schemas.openxmlformats.org/officeDocument/2006/relationships/font" Target="fonts/PTSansNarrow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78eb92c3da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78eb92c3da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78eb92c3da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78eb92c3da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78eb92c3da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78eb92c3da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78eb92c3da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78eb92c3da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78eb92c3da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78eb92c3da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8eb92c3da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78eb92c3da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78f8c03d4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78f8c03d4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78eb92c3da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78eb92c3da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78eb92c3da_0_2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78eb92c3da_0_2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78eb92c3da_0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78eb92c3da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78eb92c3da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78eb92c3da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78eb92c3da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78eb92c3da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78eb92c3da_0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78eb92c3da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78ed14928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78ed14928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78eb92c3da_0_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78eb92c3da_0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78eb92c3da_0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78eb92c3da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78eb92c3da_0_1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78eb92c3da_0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78eb92c3da_0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78eb92c3da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78eb92c3da_0_2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78eb92c3da_0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78eb92c3da_0_2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78eb92c3da_0_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78eb92c3da_0_2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78eb92c3da_0_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78eb92c3da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78eb92c3da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78eb92c3da_0_2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78eb92c3da_0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78eb92c3da_0_2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78eb92c3da_0_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78eb92c3da_0_2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78eb92c3da_0_2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78eb92c3da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78eb92c3da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78eb92c3da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78eb92c3da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78eb92c3da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78eb92c3da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78eb92c3da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78eb92c3da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78eb92c3da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78eb92c3da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78eb92c3da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78eb92c3da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2" name="Google Shape;12;p2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13" name="Google Shape;13;p2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" name="Google Shape;14;p2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5" name="Google Shape;15;p2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16" name="Google Shape;16;p2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8" name="Google Shape;18;p2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9" name="Google Shape;19;p2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1"/>
          <p:cNvSpPr txBox="1"/>
          <p:nvPr>
            <p:ph hasCustomPrompt="1" type="title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1"/>
          <p:cNvSpPr txBox="1"/>
          <p:nvPr>
            <p:ph idx="1" type="body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9" name="Google Shape;5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3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" type="body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5"/>
          <p:cNvSpPr txBox="1"/>
          <p:nvPr>
            <p:ph idx="2" type="body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6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7" name="Google Shape;47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>
            <p:ph idx="1" type="body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/>
        </p:txBody>
      </p:sp>
      <p:sp>
        <p:nvSpPr>
          <p:cNvPr id="54" name="Google Shape;5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rop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Relationship Id="rId4" Type="http://schemas.openxmlformats.org/officeDocument/2006/relationships/image" Target="../media/image8.png"/><Relationship Id="rId5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pytorch.org/" TargetMode="External"/><Relationship Id="rId4" Type="http://schemas.openxmlformats.org/officeDocument/2006/relationships/image" Target="../media/image2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Relationship Id="rId4" Type="http://schemas.openxmlformats.org/officeDocument/2006/relationships/image" Target="../media/image1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www.anaconda.com/distribution/" TargetMode="External"/><Relationship Id="rId4" Type="http://schemas.openxmlformats.org/officeDocument/2006/relationships/hyperlink" Target="https://docs.conda.io/en/latest/miniconda.html" TargetMode="External"/><Relationship Id="rId5" Type="http://schemas.openxmlformats.org/officeDocument/2006/relationships/image" Target="../media/image21.png"/><Relationship Id="rId6" Type="http://schemas.openxmlformats.org/officeDocument/2006/relationships/image" Target="../media/image2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0.png"/><Relationship Id="rId4" Type="http://schemas.openxmlformats.org/officeDocument/2006/relationships/image" Target="../media/image2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github.com/aymericdamien/TensorFlow-Examples/blob/master/examples/2_BasicModels/linear_regression.py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2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developer.nvidia.com/cuda-downloads" TargetMode="External"/><Relationship Id="rId4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developer.nvidia.com/cudnn" TargetMode="Externa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Term Project - Part I</a:t>
            </a:r>
            <a:endParaRPr/>
          </a:p>
        </p:txBody>
      </p:sp>
      <p:sp>
        <p:nvSpPr>
          <p:cNvPr id="67" name="Google Shape;67;p13"/>
          <p:cNvSpPr txBox="1"/>
          <p:nvPr>
            <p:ph idx="1" type="subTitle"/>
          </p:nvPr>
        </p:nvSpPr>
        <p:spPr>
          <a:xfrm>
            <a:off x="2137225" y="26976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Python Installation</a:t>
            </a:r>
            <a:br>
              <a:rPr lang="zh-TW"/>
            </a:br>
            <a:r>
              <a:rPr lang="zh-TW"/>
              <a:t>&amp;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Deep Learning Environment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2"/>
          <p:cNvSpPr txBox="1"/>
          <p:nvPr/>
        </p:nvSpPr>
        <p:spPr>
          <a:xfrm>
            <a:off x="388200" y="251100"/>
            <a:ext cx="5907000" cy="6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●"/>
            </a:pPr>
            <a:r>
              <a:rPr lang="zh-TW" sz="1800">
                <a:latin typeface="Open Sans"/>
                <a:ea typeface="Open Sans"/>
                <a:cs typeface="Open Sans"/>
                <a:sym typeface="Open Sans"/>
              </a:rPr>
              <a:t>Go to E-mail to activate your account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33" name="Google Shape;13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16800"/>
            <a:ext cx="8839200" cy="3392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15675"/>
            <a:ext cx="8839198" cy="4149858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3"/>
          <p:cNvSpPr txBox="1"/>
          <p:nvPr/>
        </p:nvSpPr>
        <p:spPr>
          <a:xfrm>
            <a:off x="388200" y="251100"/>
            <a:ext cx="5907000" cy="6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●"/>
            </a:pPr>
            <a:r>
              <a:rPr lang="zh-TW" sz="1800">
                <a:latin typeface="Open Sans"/>
                <a:ea typeface="Open Sans"/>
                <a:cs typeface="Open Sans"/>
                <a:sym typeface="Open Sans"/>
              </a:rPr>
              <a:t>Download cudnn for your CUDA version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Cudnn</a:t>
            </a:r>
            <a:endParaRPr/>
          </a:p>
        </p:txBody>
      </p:sp>
      <p:sp>
        <p:nvSpPr>
          <p:cNvPr id="145" name="Google Shape;145;p24"/>
          <p:cNvSpPr txBox="1"/>
          <p:nvPr>
            <p:ph idx="1" type="body"/>
          </p:nvPr>
        </p:nvSpPr>
        <p:spPr>
          <a:xfrm>
            <a:off x="311700" y="1266325"/>
            <a:ext cx="8520600" cy="18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Cudnn is a compressed file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zh-TW"/>
              <a:t>Unzip the Cudnn file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/>
              <a:t>Find the Cuda file (previously downloaded)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/>
              <a:t>Put Cudnn unzipped file into Cuda file</a:t>
            </a:r>
            <a:endParaRPr/>
          </a:p>
        </p:txBody>
      </p:sp>
      <p:pic>
        <p:nvPicPr>
          <p:cNvPr id="146" name="Google Shape;14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3225" y="2737300"/>
            <a:ext cx="4450774" cy="234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5"/>
          <p:cNvSpPr txBox="1"/>
          <p:nvPr>
            <p:ph type="title"/>
          </p:nvPr>
        </p:nvSpPr>
        <p:spPr>
          <a:xfrm>
            <a:off x="311700" y="1363750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There are a lot of deep learning packages, such as Tensorflow, pytorch, and so on.</a:t>
            </a:r>
            <a:endParaRPr/>
          </a:p>
        </p:txBody>
      </p:sp>
      <p:pic>
        <p:nvPicPr>
          <p:cNvPr id="152" name="Google Shape;15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3350" y="2784450"/>
            <a:ext cx="2720340" cy="226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18888" y="358524"/>
            <a:ext cx="3506226" cy="95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48156" y="3360376"/>
            <a:ext cx="3294693" cy="955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Deep Learning Package - Pytorch</a:t>
            </a:r>
            <a:endParaRPr/>
          </a:p>
        </p:txBody>
      </p:sp>
      <p:sp>
        <p:nvSpPr>
          <p:cNvPr id="160" name="Google Shape;160;p26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 u="sng">
                <a:solidFill>
                  <a:schemeClr val="hlink"/>
                </a:solidFill>
                <a:hlinkClick r:id="rId3"/>
              </a:rPr>
              <a:t>https://pytorch.org/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61" name="Google Shape;161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0525" y="1740351"/>
            <a:ext cx="7844101" cy="300005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6"/>
          <p:cNvSpPr/>
          <p:nvPr/>
        </p:nvSpPr>
        <p:spPr>
          <a:xfrm>
            <a:off x="2726200" y="3980450"/>
            <a:ext cx="5658900" cy="2754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Test Pytorch </a:t>
            </a:r>
            <a:endParaRPr/>
          </a:p>
        </p:txBody>
      </p:sp>
      <p:sp>
        <p:nvSpPr>
          <p:cNvPr id="168" name="Google Shape;168;p27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Go to your Power Shell / cmd / Terminal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t/>
            </a:r>
            <a:endParaRPr/>
          </a:p>
        </p:txBody>
      </p:sp>
      <p:pic>
        <p:nvPicPr>
          <p:cNvPr id="169" name="Google Shape;16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8600" y="1680375"/>
            <a:ext cx="2864575" cy="360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0500" y="2408125"/>
            <a:ext cx="4103700" cy="90905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7"/>
          <p:cNvSpPr txBox="1"/>
          <p:nvPr/>
        </p:nvSpPr>
        <p:spPr>
          <a:xfrm>
            <a:off x="863750" y="3504900"/>
            <a:ext cx="6707700" cy="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latin typeface="Open Sans"/>
                <a:ea typeface="Open Sans"/>
                <a:cs typeface="Open Sans"/>
                <a:sym typeface="Open Sans"/>
              </a:rPr>
              <a:t>If output is true, it represents your GPU is loaded 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Deep Learning Package - Tensorflow &amp; Keras</a:t>
            </a:r>
            <a:endParaRPr/>
          </a:p>
        </p:txBody>
      </p:sp>
      <p:pic>
        <p:nvPicPr>
          <p:cNvPr id="177" name="Google Shape;17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68200" y="1242250"/>
            <a:ext cx="2939222" cy="3686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9"/>
          <p:cNvSpPr txBox="1"/>
          <p:nvPr>
            <p:ph type="title"/>
          </p:nvPr>
        </p:nvSpPr>
        <p:spPr>
          <a:xfrm>
            <a:off x="311700" y="1864350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You can do your term project from now on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0"/>
          <p:cNvSpPr txBox="1"/>
          <p:nvPr>
            <p:ph type="title"/>
          </p:nvPr>
        </p:nvSpPr>
        <p:spPr>
          <a:xfrm>
            <a:off x="311700" y="1864350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If you don’t have your own GPU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Google Colab</a:t>
            </a:r>
            <a:endParaRPr/>
          </a:p>
        </p:txBody>
      </p:sp>
      <p:sp>
        <p:nvSpPr>
          <p:cNvPr id="193" name="Google Shape;193;p3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Login your google drive</a:t>
            </a:r>
            <a:br>
              <a:rPr lang="zh-TW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Create a new colab file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zh-TW" sz="1800"/>
              <a:t>Right click at empty place, in the menu: More&gt;Colaboratory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zh-TW" sz="1800"/>
              <a:t>If not found this option : More&gt;Connect more apps &gt; search and add Colaboratory</a:t>
            </a:r>
            <a:endParaRPr sz="18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Python Installation</a:t>
            </a:r>
            <a:endParaRPr/>
          </a:p>
        </p:txBody>
      </p:sp>
      <p:sp>
        <p:nvSpPr>
          <p:cNvPr id="73" name="Google Shape;73;p1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Anaconda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 u="sng">
                <a:solidFill>
                  <a:schemeClr val="hlink"/>
                </a:solidFill>
                <a:hlinkClick r:id="rId3"/>
              </a:rPr>
              <a:t>https://www.anaconda.com/distribution/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Test Anaconda Environment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br>
              <a:rPr lang="zh-TW"/>
            </a:br>
            <a:br>
              <a:rPr lang="zh-TW"/>
            </a:br>
            <a:br>
              <a:rPr lang="zh-TW"/>
            </a:br>
            <a:br>
              <a:rPr lang="zh-TW"/>
            </a:b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br>
              <a:rPr lang="zh-TW"/>
            </a:br>
            <a:br>
              <a:rPr lang="zh-TW"/>
            </a:br>
            <a:br>
              <a:rPr lang="zh-TW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Miniconda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 u="sng">
                <a:solidFill>
                  <a:schemeClr val="hlink"/>
                </a:solidFill>
                <a:hlinkClick r:id="rId4"/>
              </a:rPr>
              <a:t>https://docs.conda.io/en/latest/miniconda.html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74" name="Google Shape;74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75925" y="2162250"/>
            <a:ext cx="4591417" cy="115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75925" y="3442725"/>
            <a:ext cx="6875825" cy="90065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4"/>
          <p:cNvSpPr/>
          <p:nvPr/>
        </p:nvSpPr>
        <p:spPr>
          <a:xfrm>
            <a:off x="4993575" y="2078250"/>
            <a:ext cx="1426800" cy="11553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14"/>
          <p:cNvSpPr/>
          <p:nvPr/>
        </p:nvSpPr>
        <p:spPr>
          <a:xfrm>
            <a:off x="4920700" y="3392275"/>
            <a:ext cx="686100" cy="2664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0001" y="219412"/>
            <a:ext cx="5223999" cy="470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3"/>
          <p:cNvSpPr txBox="1"/>
          <p:nvPr>
            <p:ph idx="1" type="body"/>
          </p:nvPr>
        </p:nvSpPr>
        <p:spPr>
          <a:xfrm>
            <a:off x="311700" y="114975"/>
            <a:ext cx="8520600" cy="141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Here you could input some code, then press the play button or shift+enter to execute the code.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You could just consider it as a cloud jupyter notebook with tensorflow in your google drive.</a:t>
            </a:r>
            <a:endParaRPr/>
          </a:p>
        </p:txBody>
      </p:sp>
      <p:pic>
        <p:nvPicPr>
          <p:cNvPr id="204" name="Google Shape;20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1700" y="1605000"/>
            <a:ext cx="5513786" cy="331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Select GPU to Train Model</a:t>
            </a:r>
            <a:endParaRPr/>
          </a:p>
        </p:txBody>
      </p:sp>
      <p:pic>
        <p:nvPicPr>
          <p:cNvPr id="210" name="Google Shape;21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4861" y="1638250"/>
            <a:ext cx="4571713" cy="3019413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34"/>
          <p:cNvSpPr/>
          <p:nvPr/>
        </p:nvSpPr>
        <p:spPr>
          <a:xfrm>
            <a:off x="4766075" y="3104450"/>
            <a:ext cx="2355000" cy="5004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2" name="Google Shape;212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304825"/>
            <a:ext cx="4090061" cy="36638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Tensorflow Demo on Colab</a:t>
            </a:r>
            <a:endParaRPr/>
          </a:p>
        </p:txBody>
      </p:sp>
      <p:sp>
        <p:nvSpPr>
          <p:cNvPr id="218" name="Google Shape;218;p35"/>
          <p:cNvSpPr txBox="1"/>
          <p:nvPr>
            <p:ph idx="1" type="body"/>
          </p:nvPr>
        </p:nvSpPr>
        <p:spPr>
          <a:xfrm>
            <a:off x="311700" y="1266325"/>
            <a:ext cx="8774100" cy="261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a good example to let you study how to visualize the result of your model</a:t>
            </a:r>
            <a:br>
              <a:rPr lang="zh-TW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/>
              <a:t>Copy the test example code from </a:t>
            </a:r>
            <a:r>
              <a:rPr lang="zh-TW" u="sng">
                <a:solidFill>
                  <a:schemeClr val="hlink"/>
                </a:solidFill>
                <a:hlinkClick r:id="rId3"/>
              </a:rPr>
              <a:t>here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zh-TW"/>
              <a:t>This is a simple linear regression model optimized by gradient descent.</a:t>
            </a:r>
            <a:br>
              <a:rPr lang="zh-TW"/>
            </a:b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zh-TW"/>
              <a:t>2.     Paste the code to an empty colab notebook and execute.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zh-TW"/>
              <a:t>Notice that tensorflow, numpy and matplotlib are all pre-installed in colab.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2938" y="152400"/>
            <a:ext cx="613811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6039347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37"/>
          <p:cNvSpPr txBox="1"/>
          <p:nvPr/>
        </p:nvSpPr>
        <p:spPr>
          <a:xfrm>
            <a:off x="6382700" y="901875"/>
            <a:ext cx="2628000" cy="29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latin typeface="Open Sans"/>
                <a:ea typeface="Open Sans"/>
                <a:cs typeface="Open Sans"/>
                <a:sym typeface="Open Sans"/>
              </a:rPr>
              <a:t>3. The output can be easily show by the plot library: matplotlib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Install Pytorch on Colab</a:t>
            </a:r>
            <a:endParaRPr/>
          </a:p>
        </p:txBody>
      </p:sp>
      <p:sp>
        <p:nvSpPr>
          <p:cNvPr id="235" name="Google Shape;235;p38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You can use pytorch instead of tensorflow.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zh-TW"/>
              <a:t>1. Import torch directly, then the colab would ask you to install pytorch.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zh-TW"/>
              <a:t>2. Press INSTALL TORCH, then a menu would show up in the left side.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zh-TW"/>
              <a:t>3. Press Insert in the sidemenu, then a new code block would show up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zh-TW"/>
              <a:t>4. Execute the new code block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4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775" y="152400"/>
            <a:ext cx="8196444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075" y="1013463"/>
            <a:ext cx="4930200" cy="2952025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40"/>
          <p:cNvSpPr txBox="1"/>
          <p:nvPr/>
        </p:nvSpPr>
        <p:spPr>
          <a:xfrm>
            <a:off x="5181275" y="1139775"/>
            <a:ext cx="3854400" cy="26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●"/>
            </a:pPr>
            <a:r>
              <a:rPr lang="zh-TW" sz="1800">
                <a:latin typeface="Open Sans"/>
                <a:ea typeface="Open Sans"/>
                <a:cs typeface="Open Sans"/>
                <a:sym typeface="Open Sans"/>
              </a:rPr>
              <a:t>Delete all block then try torch. 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●"/>
            </a:pPr>
            <a:r>
              <a:rPr lang="zh-TW" sz="1800">
                <a:latin typeface="Open Sans"/>
                <a:ea typeface="Open Sans"/>
                <a:cs typeface="Open Sans"/>
                <a:sym typeface="Open Sans"/>
              </a:rPr>
              <a:t>If success, “torch hello world” should work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4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Install other python packages on Colab</a:t>
            </a:r>
            <a:endParaRPr/>
          </a:p>
        </p:txBody>
      </p:sp>
      <p:pic>
        <p:nvPicPr>
          <p:cNvPr id="252" name="Google Shape;25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04825"/>
            <a:ext cx="8839200" cy="32277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Command on python</a:t>
            </a:r>
            <a:endParaRPr/>
          </a:p>
        </p:txBody>
      </p:sp>
      <p:sp>
        <p:nvSpPr>
          <p:cNvPr id="83" name="Google Shape;83;p15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Go to Terminal (Mac/Linux) or Anaconda Prompt (Windows)</a:t>
            </a:r>
            <a:br>
              <a:rPr lang="zh-TW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Install Package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zh-TW" sz="1800"/>
              <a:t>pip install {package name}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zh-TW" sz="1800"/>
              <a:t>conda install </a:t>
            </a:r>
            <a:r>
              <a:rPr lang="zh-TW" sz="1800"/>
              <a:t>{package name}</a:t>
            </a:r>
            <a:br>
              <a:rPr lang="zh-TW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Check how many packages you have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zh-TW" sz="1800"/>
              <a:t>pip freeze</a:t>
            </a:r>
            <a:endParaRPr sz="18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2"/>
          <p:cNvSpPr txBox="1"/>
          <p:nvPr>
            <p:ph type="title"/>
          </p:nvPr>
        </p:nvSpPr>
        <p:spPr>
          <a:xfrm>
            <a:off x="0" y="0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Mount google drive folder to colab</a:t>
            </a:r>
            <a:endParaRPr/>
          </a:p>
        </p:txBody>
      </p:sp>
      <p:pic>
        <p:nvPicPr>
          <p:cNvPr id="258" name="Google Shape;258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3350" y="639050"/>
            <a:ext cx="7494123" cy="4449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465275"/>
            <a:ext cx="8839199" cy="43961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4"/>
          <p:cNvSpPr txBox="1"/>
          <p:nvPr>
            <p:ph type="title"/>
          </p:nvPr>
        </p:nvSpPr>
        <p:spPr>
          <a:xfrm>
            <a:off x="311700" y="1864350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You can do your term project from now on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Virtual Environment</a:t>
            </a:r>
            <a:endParaRPr/>
          </a:p>
        </p:txBody>
      </p:sp>
      <p:sp>
        <p:nvSpPr>
          <p:cNvPr id="89" name="Google Shape;89;p16"/>
          <p:cNvSpPr txBox="1"/>
          <p:nvPr>
            <p:ph idx="1" type="body"/>
          </p:nvPr>
        </p:nvSpPr>
        <p:spPr>
          <a:xfrm>
            <a:off x="311700" y="1266325"/>
            <a:ext cx="8832300" cy="3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Develop projects</a:t>
            </a:r>
            <a:br>
              <a:rPr lang="zh-TW"/>
            </a:b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zh-TW" sz="1800"/>
              <a:t>Manage various needs</a:t>
            </a:r>
            <a:r>
              <a:rPr lang="zh-TW" sz="1800"/>
              <a:t> </a:t>
            </a:r>
            <a:r>
              <a:rPr lang="zh-TW" sz="1800"/>
              <a:t>effectively 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zh-TW" sz="1800"/>
              <a:t>Avoid packages version collision</a:t>
            </a:r>
            <a:br>
              <a:rPr lang="zh-TW" sz="1800"/>
            </a:br>
            <a:br>
              <a:rPr lang="zh-TW" sz="1800"/>
            </a:br>
            <a:endParaRPr sz="18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825" y="152400"/>
            <a:ext cx="7746362" cy="4838702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7"/>
          <p:cNvSpPr/>
          <p:nvPr/>
        </p:nvSpPr>
        <p:spPr>
          <a:xfrm>
            <a:off x="698825" y="914400"/>
            <a:ext cx="1166400" cy="4131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17"/>
          <p:cNvSpPr/>
          <p:nvPr/>
        </p:nvSpPr>
        <p:spPr>
          <a:xfrm>
            <a:off x="1865225" y="4578000"/>
            <a:ext cx="425100" cy="4131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0275" y="152400"/>
            <a:ext cx="7803456" cy="4838702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8"/>
          <p:cNvSpPr/>
          <p:nvPr/>
        </p:nvSpPr>
        <p:spPr>
          <a:xfrm>
            <a:off x="1875200" y="639075"/>
            <a:ext cx="2355000" cy="10386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18"/>
          <p:cNvSpPr/>
          <p:nvPr/>
        </p:nvSpPr>
        <p:spPr>
          <a:xfrm>
            <a:off x="4780825" y="1004200"/>
            <a:ext cx="3028500" cy="16497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8"/>
          <p:cNvSpPr/>
          <p:nvPr/>
        </p:nvSpPr>
        <p:spPr>
          <a:xfrm>
            <a:off x="6197200" y="2653900"/>
            <a:ext cx="1549500" cy="16497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8"/>
          <p:cNvSpPr txBox="1"/>
          <p:nvPr/>
        </p:nvSpPr>
        <p:spPr>
          <a:xfrm>
            <a:off x="3316625" y="301175"/>
            <a:ext cx="3141300" cy="3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Choose your virtual environment</a:t>
            </a:r>
            <a:endParaRPr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6" name="Google Shape;106;p18"/>
          <p:cNvSpPr txBox="1"/>
          <p:nvPr/>
        </p:nvSpPr>
        <p:spPr>
          <a:xfrm>
            <a:off x="5246075" y="652688"/>
            <a:ext cx="510900" cy="3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IDE</a:t>
            </a:r>
            <a:endParaRPr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9"/>
          <p:cNvSpPr txBox="1"/>
          <p:nvPr>
            <p:ph type="title"/>
          </p:nvPr>
        </p:nvSpPr>
        <p:spPr>
          <a:xfrm>
            <a:off x="311700" y="1864350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If you have your own GPU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Download Cuda</a:t>
            </a:r>
            <a:endParaRPr/>
          </a:p>
        </p:txBody>
      </p:sp>
      <p:sp>
        <p:nvSpPr>
          <p:cNvPr id="117" name="Google Shape;117;p20"/>
          <p:cNvSpPr txBox="1"/>
          <p:nvPr>
            <p:ph idx="1" type="body"/>
          </p:nvPr>
        </p:nvSpPr>
        <p:spPr>
          <a:xfrm>
            <a:off x="311700" y="1266325"/>
            <a:ext cx="8520600" cy="4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u="sng">
                <a:solidFill>
                  <a:schemeClr val="hlink"/>
                </a:solidFill>
                <a:hlinkClick r:id="rId3"/>
              </a:rPr>
              <a:t>https://developer.nvidia.com/cuda-downloads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18" name="Google Shape;118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54050" y="1740325"/>
            <a:ext cx="5742560" cy="3098374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0"/>
          <p:cNvSpPr/>
          <p:nvPr/>
        </p:nvSpPr>
        <p:spPr>
          <a:xfrm>
            <a:off x="6245025" y="3569000"/>
            <a:ext cx="963600" cy="4113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Download Cudnn</a:t>
            </a:r>
            <a:endParaRPr/>
          </a:p>
        </p:txBody>
      </p:sp>
      <p:sp>
        <p:nvSpPr>
          <p:cNvPr id="125" name="Google Shape;125;p21"/>
          <p:cNvSpPr txBox="1"/>
          <p:nvPr>
            <p:ph idx="1" type="body"/>
          </p:nvPr>
        </p:nvSpPr>
        <p:spPr>
          <a:xfrm>
            <a:off x="311700" y="1266325"/>
            <a:ext cx="8520600" cy="120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 u="sng">
                <a:solidFill>
                  <a:schemeClr val="hlink"/>
                </a:solidFill>
                <a:hlinkClick r:id="rId3"/>
              </a:rPr>
              <a:t>https://developer.nvidia.com/cudnn</a:t>
            </a:r>
            <a:br>
              <a:rPr lang="zh-TW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Register an account</a:t>
            </a:r>
            <a:endParaRPr/>
          </a:p>
        </p:txBody>
      </p:sp>
      <p:pic>
        <p:nvPicPr>
          <p:cNvPr id="126" name="Google Shape;12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41625" y="2580225"/>
            <a:ext cx="6096000" cy="1419225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1"/>
          <p:cNvSpPr/>
          <p:nvPr/>
        </p:nvSpPr>
        <p:spPr>
          <a:xfrm>
            <a:off x="6069850" y="3354725"/>
            <a:ext cx="1251300" cy="2751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009668"/>
      </a:accent2>
      <a:accent3>
        <a:srgbClr val="4DB6AC"/>
      </a:accent3>
      <a:accent4>
        <a:srgbClr val="FF9800"/>
      </a:accent4>
      <a:accent5>
        <a:srgbClr val="CE93D8"/>
      </a:accent5>
      <a:accent6>
        <a:srgbClr val="EEFF41"/>
      </a:accent6>
      <a:hlink>
        <a:srgbClr val="CE93D8"/>
      </a:hlink>
      <a:folHlink>
        <a:srgbClr val="CE93D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